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567" r:id="rId2"/>
    <p:sldId id="568" r:id="rId3"/>
    <p:sldId id="569" r:id="rId4"/>
    <p:sldId id="570" r:id="rId5"/>
    <p:sldId id="571" r:id="rId6"/>
    <p:sldId id="575" r:id="rId7"/>
    <p:sldId id="572" r:id="rId8"/>
    <p:sldId id="573" r:id="rId9"/>
    <p:sldId id="579" r:id="rId10"/>
    <p:sldId id="580" r:id="rId11"/>
    <p:sldId id="581" r:id="rId12"/>
    <p:sldId id="576" r:id="rId13"/>
    <p:sldId id="577" r:id="rId14"/>
    <p:sldId id="578" r:id="rId15"/>
    <p:sldId id="582" r:id="rId16"/>
    <p:sldId id="574" r:id="rId17"/>
    <p:sldId id="583" r:id="rId18"/>
    <p:sldId id="584" r:id="rId19"/>
    <p:sldId id="585" r:id="rId20"/>
    <p:sldId id="586" r:id="rId21"/>
    <p:sldId id="587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588" r:id="rId30"/>
    <p:sldId id="602" r:id="rId31"/>
    <p:sldId id="631" r:id="rId32"/>
    <p:sldId id="633" r:id="rId33"/>
    <p:sldId id="632" r:id="rId34"/>
    <p:sldId id="600" r:id="rId35"/>
    <p:sldId id="601" r:id="rId36"/>
    <p:sldId id="603" r:id="rId37"/>
    <p:sldId id="589" r:id="rId38"/>
    <p:sldId id="604" r:id="rId39"/>
    <p:sldId id="606" r:id="rId40"/>
    <p:sldId id="590" r:id="rId41"/>
    <p:sldId id="605" r:id="rId42"/>
    <p:sldId id="624" r:id="rId43"/>
    <p:sldId id="625" r:id="rId44"/>
    <p:sldId id="626" r:id="rId45"/>
    <p:sldId id="627" r:id="rId46"/>
    <p:sldId id="623" r:id="rId47"/>
    <p:sldId id="629" r:id="rId48"/>
    <p:sldId id="628" r:id="rId49"/>
    <p:sldId id="591" r:id="rId50"/>
    <p:sldId id="607" r:id="rId51"/>
    <p:sldId id="608" r:id="rId52"/>
    <p:sldId id="592" r:id="rId53"/>
    <p:sldId id="618" r:id="rId54"/>
    <p:sldId id="619" r:id="rId55"/>
    <p:sldId id="621" r:id="rId56"/>
    <p:sldId id="620" r:id="rId57"/>
    <p:sldId id="622" r:id="rId58"/>
    <p:sldId id="630" r:id="rId59"/>
    <p:sldId id="609" r:id="rId60"/>
    <p:sldId id="61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7"/>
    <p:restoredTop sz="84003"/>
  </p:normalViewPr>
  <p:slideViewPr>
    <p:cSldViewPr snapToGrid="0" snapToObjects="1">
      <p:cViewPr>
        <p:scale>
          <a:sx n="95" d="100"/>
          <a:sy n="95" d="100"/>
        </p:scale>
        <p:origin x="2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1/2n makes this a quadratic</a:t>
            </a:r>
            <a:r>
              <a:rPr lang="en-US" baseline="0" dirty="0" smtClean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1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3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21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51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51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9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7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9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volunteer</a:t>
            </a:r>
            <a:r>
              <a:rPr lang="en-US" baseline="0" dirty="0" smtClean="0"/>
              <a:t> to write out the example as we pick weights and a threshold.  Experiment with the last coffee weight as it relates to 6pm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03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2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973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9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7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36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2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56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1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0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72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72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74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92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3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5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UWDIRECT/UWDIRECT.github.io/blob/master/Wi18_content/DSMCER/slidegen/dotgen_dropout.p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png"/><Relationship Id="rId6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png"/><Relationship Id="rId6" Type="http://schemas.openxmlformats.org/officeDocument/2006/relationships/image" Target="../media/image59.tiff"/><Relationship Id="rId7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Neural Networks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4360" y="5446467"/>
            <a:ext cx="777240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Data Science Methods for Cutting-Edge Research (DSMCER)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The middle layers are ‘hidden’</a:t>
            </a:r>
          </a:p>
          <a:p>
            <a:pPr lvl="1"/>
            <a:r>
              <a:rPr lang="en-US" dirty="0" smtClean="0"/>
              <a:t>The output is a layer and may contain multiple nodes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Simple MLPs can be constructed for logic functions like AND, OR, NAND </a:t>
            </a:r>
            <a:r>
              <a:rPr lang="mr-IN" dirty="0" smtClean="0"/>
              <a:t>–</a:t>
            </a:r>
            <a:r>
              <a:rPr lang="en-US" dirty="0" smtClean="0"/>
              <a:t> “neural circuitry”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with MLPs</a:t>
            </a:r>
          </a:p>
          <a:p>
            <a:pPr lvl="1"/>
            <a:r>
              <a:rPr lang="en-US" dirty="0" smtClean="0"/>
              <a:t>If our output is incorrect by some </a:t>
            </a:r>
            <a:r>
              <a:rPr lang="en-US" dirty="0" err="1" smtClean="0"/>
              <a:t>Δ</a:t>
            </a:r>
            <a:r>
              <a:rPr lang="en-US" i="1" dirty="0" err="1" smtClean="0"/>
              <a:t>output</a:t>
            </a:r>
            <a:endParaRPr lang="en-US" dirty="0" smtClean="0"/>
          </a:p>
          <a:p>
            <a:pPr lvl="1"/>
            <a:r>
              <a:rPr lang="en-US" dirty="0" smtClean="0"/>
              <a:t>Ideally we want to find a </a:t>
            </a:r>
            <a:r>
              <a:rPr lang="en-US" dirty="0" err="1" smtClean="0"/>
              <a:t>Δ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practice this is hard.  Why?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Random internet image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Hint: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sigmoid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had a smoother transition?</a:t>
            </a:r>
          </a:p>
          <a:p>
            <a:r>
              <a:rPr lang="en-US" dirty="0" smtClean="0"/>
              <a:t>The sigmoid function</a:t>
            </a:r>
          </a:p>
          <a:p>
            <a:pPr lvl="1"/>
            <a:r>
              <a:rPr lang="en-US" dirty="0" smtClean="0"/>
              <a:t>Outputs only values from 0 to 1</a:t>
            </a:r>
          </a:p>
          <a:p>
            <a:pPr lvl="1"/>
            <a:r>
              <a:rPr lang="en-US" dirty="0" smtClean="0"/>
              <a:t>Monotonic, increasing, differentiable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Use the sigmoid as out 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</a:t>
                </a:r>
                <a:r>
                  <a:rPr lang="en-US" dirty="0" smtClean="0"/>
                  <a:t>negative number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 the middle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varies smoothly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sigmoid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This is a strictly ‘feed forward network’</a:t>
            </a:r>
          </a:p>
          <a:p>
            <a:pPr lvl="1"/>
            <a:r>
              <a:rPr lang="en-US" dirty="0" smtClean="0"/>
              <a:t>Layers only propagate forward in the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77" y="3026693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Recurrent neural networks allow loops</a:t>
            </a:r>
          </a:p>
          <a:p>
            <a:pPr lvl="1"/>
            <a:r>
              <a:rPr lang="en-US" dirty="0" smtClean="0"/>
              <a:t>Loops allow for time delays</a:t>
            </a:r>
          </a:p>
          <a:p>
            <a:pPr lvl="1"/>
            <a:r>
              <a:rPr lang="en-US" dirty="0" smtClean="0"/>
              <a:t>Can be used for sequence prediction</a:t>
            </a:r>
          </a:p>
          <a:p>
            <a:pPr lvl="2"/>
            <a:r>
              <a:rPr lang="en-US" dirty="0" smtClean="0"/>
              <a:t>Not just in time</a:t>
            </a:r>
          </a:p>
          <a:p>
            <a:pPr lvl="2"/>
            <a:r>
              <a:rPr lang="en-US" dirty="0" smtClean="0"/>
              <a:t>Protein / DNA sequence, i.e.</a:t>
            </a:r>
          </a:p>
          <a:p>
            <a:pPr lvl="2"/>
            <a:r>
              <a:rPr lang="en-US" dirty="0" err="1" smtClean="0"/>
              <a:t>Heteropolymer</a:t>
            </a:r>
            <a:r>
              <a:rPr lang="en-US" dirty="0" smtClean="0"/>
              <a:t> sequence</a:t>
            </a:r>
          </a:p>
          <a:p>
            <a:pPr lvl="2"/>
            <a:r>
              <a:rPr lang="en-US" dirty="0" smtClean="0"/>
              <a:t>Structural states</a:t>
            </a:r>
          </a:p>
          <a:p>
            <a:pPr lvl="2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Elman network, </a:t>
            </a:r>
            <a:r>
              <a:rPr lang="en-US" dirty="0" err="1" smtClean="0"/>
              <a:t>wikipedia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Input, hidden, output</a:t>
            </a:r>
          </a:p>
          <a:p>
            <a:pPr lvl="1"/>
            <a:r>
              <a:rPr lang="en-US" dirty="0" smtClean="0"/>
              <a:t>How many input nodes do we need?</a:t>
            </a:r>
          </a:p>
          <a:p>
            <a:pPr lvl="2"/>
            <a:r>
              <a:rPr lang="en-US" dirty="0" smtClean="0"/>
              <a:t>64 pixel by 64 pixel single channel input</a:t>
            </a:r>
          </a:p>
          <a:p>
            <a:pPr lvl="2"/>
            <a:r>
              <a:rPr lang="en-US" dirty="0"/>
              <a:t>64 pixel by 64 pixel </a:t>
            </a:r>
            <a:r>
              <a:rPr lang="en-US" dirty="0" smtClean="0"/>
              <a:t>multi-channel input</a:t>
            </a:r>
          </a:p>
          <a:p>
            <a:pPr lvl="1"/>
            <a:r>
              <a:rPr lang="en-US" dirty="0" smtClean="0"/>
              <a:t>Hidden layer count?</a:t>
            </a:r>
          </a:p>
          <a:p>
            <a:pPr lvl="1"/>
            <a:r>
              <a:rPr lang="en-US" dirty="0" smtClean="0"/>
              <a:t>Nodes per hidden layer?</a:t>
            </a:r>
          </a:p>
          <a:p>
            <a:pPr lvl="1"/>
            <a:r>
              <a:rPr lang="en-US" dirty="0" smtClean="0"/>
              <a:t>Output nodes?</a:t>
            </a:r>
          </a:p>
          <a:p>
            <a:pPr lvl="2"/>
            <a:r>
              <a:rPr lang="en-US" dirty="0" smtClean="0"/>
              <a:t>Structured or unstructured</a:t>
            </a:r>
          </a:p>
          <a:p>
            <a:pPr lvl="2"/>
            <a:r>
              <a:rPr lang="en-US" dirty="0" smtClean="0"/>
              <a:t>Structured, semi-structured, unstructured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Congratulations, </a:t>
            </a:r>
            <a:r>
              <a:rPr lang="en-US" dirty="0" err="1"/>
              <a:t>Arushi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 smtClean="0"/>
              <a:t>Questions from last class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Homework questions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Poster information (template, logos, $$)</a:t>
            </a:r>
            <a:endParaRPr lang="en-US" dirty="0"/>
          </a:p>
          <a:p>
            <a:r>
              <a:rPr lang="en-US" dirty="0" smtClean="0"/>
              <a:t>Side note </a:t>
            </a:r>
            <a:r>
              <a:rPr lang="mr-IN" dirty="0" smtClean="0"/>
              <a:t>–</a:t>
            </a:r>
            <a:r>
              <a:rPr lang="en-US" dirty="0" smtClean="0"/>
              <a:t> NN figures in this deck were rendered with </a:t>
            </a:r>
            <a:r>
              <a:rPr lang="en-US" dirty="0" err="1" smtClean="0"/>
              <a:t>graphviz</a:t>
            </a:r>
            <a:r>
              <a:rPr lang="en-US" dirty="0" smtClean="0"/>
              <a:t> code created </a:t>
            </a:r>
            <a:r>
              <a:rPr lang="en-US" dirty="0"/>
              <a:t>in Python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github.com/UWDIRECT/UWDIRECT.github.io/blob/master/Wi18_content/DSMCER/slidegen/dotgen_dropout.py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define a </a:t>
            </a:r>
            <a:r>
              <a:rPr lang="en-US" i="1" dirty="0" smtClean="0"/>
              <a:t>cost</a:t>
            </a:r>
            <a:r>
              <a:rPr lang="en-US" dirty="0" smtClean="0"/>
              <a:t> function that is our MSE</a:t>
            </a:r>
          </a:p>
          <a:p>
            <a:endParaRPr lang="en-US" dirty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are the vectors of weights and biases collectively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training samples in set </a:t>
            </a:r>
            <a:r>
              <a:rPr lang="en-US" i="1" dirty="0"/>
              <a:t>x</a:t>
            </a:r>
            <a:endParaRPr lang="en-US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vector of predictions from our network</a:t>
            </a:r>
          </a:p>
          <a:p>
            <a:pPr lvl="1"/>
            <a:r>
              <a:rPr lang="en-US" i="1" dirty="0" smtClean="0"/>
              <a:t>y(x)</a:t>
            </a:r>
            <a:r>
              <a:rPr lang="en-US" dirty="0" smtClean="0"/>
              <a:t> is the vector of labels (i.e. training observations)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goal in learning is to minimize this </a:t>
            </a:r>
            <a:r>
              <a:rPr lang="en-US" i="1" dirty="0" smtClean="0"/>
              <a:t>cost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have analytical, differential forms for all components</a:t>
            </a:r>
          </a:p>
          <a:p>
            <a:pPr lvl="1"/>
            <a:r>
              <a:rPr lang="en-US" dirty="0" smtClean="0"/>
              <a:t>Find an analytical solution!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146300"/>
            <a:ext cx="4521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/>
              <a:t>Numerically compute the gradients of each component of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vectors relative to </a:t>
            </a:r>
            <a:r>
              <a:rPr lang="en-US" i="1" dirty="0"/>
              <a:t>C</a:t>
            </a:r>
            <a:endParaRPr lang="en-US" dirty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Gradient descent methods are used</a:t>
                </a:r>
                <a:endParaRPr lang="en-US" dirty="0"/>
              </a:p>
              <a:p>
                <a:pPr lvl="2"/>
                <a:r>
                  <a:rPr lang="en-US" dirty="0" smtClean="0"/>
                  <a:t>Step 0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0</a:t>
                </a:r>
                <a:r>
                  <a:rPr lang="en-US" dirty="0" smtClean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Step 1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  <a:r>
                  <a:rPr lang="en-US" dirty="0" smtClean="0"/>
                  <a:t> to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2</a:t>
                </a:r>
                <a:endParaRPr lang="en-US" dirty="0" smtClean="0"/>
              </a:p>
              <a:p>
                <a:pPr lvl="2"/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Overshoot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0" y="2602148"/>
            <a:ext cx="3872756" cy="414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452" y="63821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Use a learning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that scales our changes to the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vectors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Too high</a:t>
                </a:r>
              </a:p>
              <a:p>
                <a:pPr lvl="3"/>
                <a:r>
                  <a:rPr lang="en-US" dirty="0" smtClean="0"/>
                  <a:t>Overshoots</a:t>
                </a:r>
              </a:p>
              <a:p>
                <a:pPr lvl="2"/>
                <a:r>
                  <a:rPr lang="en-US" dirty="0" smtClean="0"/>
                  <a:t>Too low</a:t>
                </a:r>
              </a:p>
              <a:p>
                <a:pPr lvl="3"/>
                <a:r>
                  <a:rPr lang="en-US" dirty="0" smtClean="0"/>
                  <a:t>The algorithm takes longer to converge</a:t>
                </a:r>
              </a:p>
              <a:p>
                <a:pPr lvl="1"/>
                <a:r>
                  <a:rPr lang="en-US" dirty="0" smtClean="0"/>
                  <a:t>Gradient descent is an iterative approach to making small changes to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that have the most impact on decreasing 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9" y="2826910"/>
            <a:ext cx="2232211" cy="23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7922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Stochastic gradient descent can speed up learning</a:t>
            </a:r>
          </a:p>
          <a:p>
            <a:pPr lvl="2"/>
            <a:r>
              <a:rPr lang="en-US" dirty="0" smtClean="0"/>
              <a:t>Select a random subset of training samples where </a:t>
            </a:r>
            <a:r>
              <a:rPr lang="en-US" i="1" dirty="0" smtClean="0"/>
              <a:t>n</a:t>
            </a:r>
            <a:r>
              <a:rPr lang="en-US" dirty="0" smtClean="0"/>
              <a:t> is large enough to get a good estimate of the gradients of </a:t>
            </a:r>
            <a:r>
              <a:rPr lang="en-US" i="1" dirty="0" smtClean="0"/>
              <a:t>w</a:t>
            </a:r>
            <a:r>
              <a:rPr lang="en-US" dirty="0" smtClean="0"/>
              <a:t> and</a:t>
            </a:r>
            <a:r>
              <a:rPr lang="en-US" i="1" dirty="0" smtClean="0"/>
              <a:t> b </a:t>
            </a:r>
            <a:r>
              <a:rPr lang="en-US" dirty="0" smtClean="0"/>
              <a:t>relative to </a:t>
            </a:r>
            <a:r>
              <a:rPr lang="en-US" i="1" dirty="0" smtClean="0"/>
              <a:t>C</a:t>
            </a:r>
          </a:p>
          <a:p>
            <a:pPr lvl="3"/>
            <a:r>
              <a:rPr lang="en-US" i="1" dirty="0" smtClean="0"/>
              <a:t>Note</a:t>
            </a:r>
            <a:r>
              <a:rPr lang="en-US" dirty="0" smtClean="0"/>
              <a:t>: again, we have a case where we want to down sample while trying to maintain an accurate estimator</a:t>
            </a:r>
            <a:endParaRPr lang="en-US" i="1" dirty="0" smtClean="0"/>
          </a:p>
          <a:p>
            <a:pPr lvl="2"/>
            <a:r>
              <a:rPr lang="en-US" dirty="0" smtClean="0"/>
              <a:t>Perform a step of gradient descent minimization of </a:t>
            </a:r>
            <a:r>
              <a:rPr lang="en-US" i="1" dirty="0" smtClean="0"/>
              <a:t>C</a:t>
            </a:r>
            <a:r>
              <a:rPr lang="en-US" dirty="0" smtClean="0"/>
              <a:t> against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</a:p>
          <a:p>
            <a:pPr lvl="2"/>
            <a:r>
              <a:rPr lang="en-US" dirty="0" smtClean="0"/>
              <a:t>Rinse, repeat for some number of </a:t>
            </a:r>
            <a:r>
              <a:rPr lang="en-US" i="1" dirty="0" smtClean="0"/>
              <a:t>mini-batch</a:t>
            </a:r>
            <a:r>
              <a:rPr lang="en-US" dirty="0" smtClean="0"/>
              <a:t>es and when complete, call it an </a:t>
            </a:r>
            <a:r>
              <a:rPr lang="en-US" i="1" dirty="0" smtClean="0"/>
              <a:t>epoch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4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Some language from neural networks</a:t>
                </a:r>
              </a:p>
              <a:p>
                <a:pPr lvl="1"/>
                <a:r>
                  <a:rPr lang="en-US" dirty="0" smtClean="0"/>
                  <a:t>Cost function, </a:t>
                </a:r>
                <a:r>
                  <a:rPr lang="en-US" i="1" dirty="0" smtClean="0"/>
                  <a:t>C</a:t>
                </a:r>
                <a:r>
                  <a:rPr lang="en-US" dirty="0"/>
                  <a:t> </a:t>
                </a:r>
                <a:r>
                  <a:rPr lang="en-US" sz="2400" dirty="0" smtClean="0"/>
                  <a:t>(often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box>
                      <m:boxPr>
                        <m:ctrlPr>
                          <a:rPr lang="mr-IN" sz="22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22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lvl="2"/>
                <a:r>
                  <a:rPr lang="en-US" sz="2000" dirty="0" smtClean="0"/>
                  <a:t>Often called the </a:t>
                </a:r>
                <a:r>
                  <a:rPr lang="en-US" sz="2000" i="1" dirty="0" smtClean="0"/>
                  <a:t>loss</a:t>
                </a:r>
                <a:r>
                  <a:rPr lang="en-US" sz="2000" dirty="0" smtClean="0"/>
                  <a:t> function, e.g. in </a:t>
                </a:r>
                <a:r>
                  <a:rPr lang="en-US" sz="2000" dirty="0" err="1" smtClean="0"/>
                  <a:t>keras</a:t>
                </a:r>
                <a:r>
                  <a:rPr lang="en-US" sz="2000" dirty="0" smtClean="0"/>
                  <a:t>, sometimes the </a:t>
                </a:r>
                <a:r>
                  <a:rPr lang="en-US" sz="2000" i="1" dirty="0" smtClean="0"/>
                  <a:t>error</a:t>
                </a:r>
                <a:r>
                  <a:rPr lang="en-US" sz="2000" dirty="0" smtClean="0"/>
                  <a:t> function</a:t>
                </a:r>
              </a:p>
              <a:p>
                <a:pPr lvl="1"/>
                <a:r>
                  <a:rPr lang="en-US" dirty="0" smtClean="0"/>
                  <a:t>Maximum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Learning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(may change during training)</a:t>
                </a:r>
              </a:p>
              <a:p>
                <a:pPr lvl="1"/>
                <a:r>
                  <a:rPr lang="en-US" dirty="0" smtClean="0"/>
                  <a:t>Epoch is one round of ”bootstrapped” gradient descent</a:t>
                </a:r>
              </a:p>
              <a:p>
                <a:pPr lvl="1"/>
                <a:r>
                  <a:rPr lang="en-US" dirty="0" smtClean="0"/>
                  <a:t>Maximum training epochs</a:t>
                </a:r>
              </a:p>
              <a:p>
                <a:pPr lvl="1"/>
                <a:r>
                  <a:rPr lang="en-US" dirty="0" smtClean="0"/>
                  <a:t>Convergence of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</a:p>
              <a:p>
                <a:pPr lvl="1"/>
                <a:r>
                  <a:rPr lang="en-US" dirty="0" err="1" smtClean="0"/>
                  <a:t>Hyperparameters</a:t>
                </a:r>
                <a:r>
                  <a:rPr lang="en-US" dirty="0" smtClean="0"/>
                  <a:t> - those not “trained”, e.g. layers,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  <a:blipFill rotWithShape="0">
                <a:blip r:embed="rId3"/>
                <a:stretch>
                  <a:fillRect l="-142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each vector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</a:t>
            </a:r>
            <a:r>
              <a:rPr lang="en-US" i="1" dirty="0" smtClean="0"/>
              <a:t>w </a:t>
            </a:r>
            <a:r>
              <a:rPr lang="en-US" dirty="0" smtClean="0"/>
              <a:t>and </a:t>
            </a:r>
            <a:r>
              <a:rPr lang="en-US" i="1" dirty="0" smtClean="0"/>
              <a:t>b </a:t>
            </a:r>
            <a:r>
              <a:rPr lang="en-US" dirty="0" smtClean="0"/>
              <a:t>vectors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b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ackpropagation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894" y="3578023"/>
            <a:ext cx="7853082" cy="94018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69894" y="4518212"/>
            <a:ext cx="2057400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0154" y="4518212"/>
            <a:ext cx="2372822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33665" y="6465055"/>
            <a:ext cx="441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Partial </a:t>
            </a:r>
            <a:r>
              <a:rPr lang="en-US" dirty="0"/>
              <a:t>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partial differential of </a:t>
            </a:r>
            <a:r>
              <a:rPr lang="en-US" i="1" dirty="0" smtClean="0"/>
              <a:t>C </a:t>
            </a:r>
            <a:r>
              <a:rPr lang="en-US" dirty="0" smtClean="0"/>
              <a:t>with respect to </a:t>
            </a:r>
            <a:r>
              <a:rPr lang="en-US" i="1" dirty="0" smtClean="0"/>
              <a:t>w</a:t>
            </a:r>
            <a:r>
              <a:rPr lang="en-US" dirty="0" smtClean="0"/>
              <a:t> &amp; </a:t>
            </a:r>
            <a:r>
              <a:rPr lang="en-US" i="1" dirty="0" smtClean="0"/>
              <a:t>b</a:t>
            </a:r>
            <a:r>
              <a:rPr lang="en-US" dirty="0" smtClean="0"/>
              <a:t> is very small near 0 and 1</a:t>
            </a:r>
          </a:p>
          <a:p>
            <a:pPr lvl="2"/>
            <a:r>
              <a:rPr lang="en-US" dirty="0" smtClean="0"/>
              <a:t>Large changes in </a:t>
            </a:r>
            <a:r>
              <a:rPr lang="en-US" i="1" dirty="0" err="1" smtClean="0"/>
              <a:t>w</a:t>
            </a:r>
            <a:r>
              <a:rPr lang="en-US" i="1" baseline="-25000" dirty="0" err="1"/>
              <a:t>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i="1" dirty="0" smtClean="0"/>
              <a:t>b</a:t>
            </a:r>
            <a:r>
              <a:rPr lang="en-US" i="1" baseline="-25000" dirty="0" smtClean="0"/>
              <a:t>i</a:t>
            </a:r>
            <a:r>
              <a:rPr lang="en-US" dirty="0" smtClean="0"/>
              <a:t> have little effect on 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Proposed by Frank Rosenblatt in early 1960s</a:t>
            </a:r>
          </a:p>
          <a:p>
            <a:r>
              <a:rPr lang="en-US" dirty="0" smtClean="0"/>
              <a:t>First type of `artificial neuron`</a:t>
            </a:r>
          </a:p>
          <a:p>
            <a:pPr lvl="1"/>
            <a:r>
              <a:rPr lang="en-US" dirty="0" smtClean="0"/>
              <a:t>Takes </a:t>
            </a:r>
            <a:r>
              <a:rPr lang="en-US" i="1" dirty="0" smtClean="0"/>
              <a:t>n</a:t>
            </a:r>
            <a:r>
              <a:rPr lang="en-US" dirty="0" smtClean="0"/>
              <a:t> binary inputs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Generates one binary output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</a:p>
          <a:p>
            <a:r>
              <a:rPr lang="en-US" i="1" dirty="0" smtClean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3</a:t>
            </a:r>
            <a:endParaRPr lang="en-US" i="1" baseline="-25000" dirty="0"/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4</a:t>
            </a:r>
          </a:p>
          <a:p>
            <a:r>
              <a:rPr lang="mr-IN" i="1" baseline="-25000" dirty="0" smtClean="0"/>
              <a:t>…</a:t>
            </a:r>
            <a:endParaRPr lang="en-US" i="1" baseline="-25000" dirty="0"/>
          </a:p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2</a:t>
              </a:r>
              <a:endParaRPr lang="en-US" i="1" baseline="-25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4</a:t>
              </a:r>
              <a:endParaRPr lang="en-US" i="1" baseline="-25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w</a:t>
              </a:r>
              <a:r>
                <a:rPr lang="en-US" i="1" baseline="-25000" dirty="0" err="1" smtClean="0"/>
                <a:t>n</a:t>
              </a:r>
              <a:endParaRPr lang="en-US" i="1" baseline="-25000" dirty="0" smtClean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3842" y="5529150"/>
            <a:ext cx="8381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Also known as saturation or </a:t>
            </a:r>
            <a:r>
              <a:rPr lang="en-US" sz="2800" smtClean="0"/>
              <a:t>vanishing gradient problem.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96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Activation alternatives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Recently (&gt;2011) many have started using the Rectified Linear Unit (RLU or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(0, 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Positive</a:t>
                </a:r>
              </a:p>
              <a:p>
                <a:pPr lvl="1"/>
                <a:r>
                  <a:rPr lang="en-US" dirty="0" smtClean="0"/>
                  <a:t>Finite</a:t>
                </a:r>
              </a:p>
              <a:p>
                <a:pPr lvl="1"/>
                <a:r>
                  <a:rPr lang="en-US" dirty="0" smtClean="0"/>
                  <a:t>Very fast (no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saturate</a:t>
                </a:r>
              </a:p>
              <a:p>
                <a:pPr lvl="1"/>
                <a:r>
                  <a:rPr lang="en-US" dirty="0" smtClean="0"/>
                  <a:t>Not differentiable at 0</a:t>
                </a:r>
              </a:p>
              <a:p>
                <a:pPr lvl="1"/>
                <a:r>
                  <a:rPr lang="en-US" dirty="0" smtClean="0"/>
                  <a:t>No symmetry &amp; unbounded</a:t>
                </a:r>
              </a:p>
              <a:p>
                <a:pPr lvl="1"/>
                <a:r>
                  <a:rPr lang="en-US" dirty="0" smtClean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can kill neurons so that they never fire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2693067"/>
            <a:ext cx="4120290" cy="29965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1089" y="5666587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Activation alternatives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Some of the problems are solved by </a:t>
                </a:r>
                <a:r>
                  <a:rPr lang="en-US" dirty="0" err="1" smtClean="0"/>
                  <a:t>softplus</a:t>
                </a: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b="0" i="1" smtClean="0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Smoothed </a:t>
                </a:r>
                <a:r>
                  <a:rPr lang="en-US" dirty="0" err="1" smtClean="0"/>
                  <a:t>ReLU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Doesn’t saturate</a:t>
                </a:r>
              </a:p>
              <a:p>
                <a:pPr lvl="1"/>
                <a:r>
                  <a:rPr lang="en-US" dirty="0" smtClean="0"/>
                  <a:t>Differentiable everywhere</a:t>
                </a:r>
              </a:p>
              <a:p>
                <a:pPr lvl="2"/>
                <a:r>
                  <a:rPr lang="en-US" dirty="0" smtClean="0"/>
                  <a:t>Derivative is sigmoid</a:t>
                </a:r>
              </a:p>
              <a:p>
                <a:pPr lvl="1"/>
                <a:r>
                  <a:rPr lang="en-US" dirty="0" smtClean="0"/>
                  <a:t>Slower than </a:t>
                </a:r>
                <a:r>
                  <a:rPr lang="en-US" dirty="0" err="1" smtClean="0"/>
                  <a:t>ReLU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96" y="2988978"/>
            <a:ext cx="4120290" cy="2996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9229" y="618387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18" y="5370803"/>
            <a:ext cx="681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Another solution</a:t>
            </a:r>
            <a:r>
              <a:rPr lang="mr-IN" sz="2800" dirty="0" smtClean="0"/>
              <a:t>…</a:t>
            </a:r>
            <a:r>
              <a:rPr lang="en-US" sz="2800" dirty="0" smtClean="0"/>
              <a:t>. Change the cost function!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3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i="1" dirty="0" smtClean="0"/>
              <a:t>n </a:t>
            </a:r>
            <a:r>
              <a:rPr lang="en-US" dirty="0" smtClean="0"/>
              <a:t>is the number of samples in the training set</a:t>
            </a:r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prediction for the a given sample </a:t>
            </a:r>
            <a:r>
              <a:rPr lang="en-US" i="1" dirty="0" smtClean="0"/>
              <a:t>x</a:t>
            </a:r>
          </a:p>
          <a:p>
            <a:pPr lvl="1"/>
            <a:r>
              <a:rPr lang="en-US" i="1" dirty="0" smtClean="0"/>
              <a:t>y</a:t>
            </a:r>
            <a:r>
              <a:rPr lang="en-US" dirty="0" smtClean="0"/>
              <a:t> is the observed value for the sample x</a:t>
            </a:r>
          </a:p>
          <a:p>
            <a:pPr lvl="1"/>
            <a:endParaRPr lang="en-US" i="1" dirty="0"/>
          </a:p>
          <a:p>
            <a:pPr lvl="1"/>
            <a:r>
              <a:rPr lang="en-US" i="1" dirty="0" smtClean="0"/>
              <a:t>Note</a:t>
            </a:r>
            <a:r>
              <a:rPr lang="en-US" dirty="0" smtClean="0"/>
              <a:t>: this function is always positive</a:t>
            </a:r>
          </a:p>
          <a:p>
            <a:pPr lvl="2"/>
            <a:r>
              <a:rPr lang="en-US" dirty="0" smtClean="0"/>
              <a:t>Negative sum over elements of ln which are negative</a:t>
            </a:r>
          </a:p>
          <a:p>
            <a:pPr lvl="3"/>
            <a:r>
              <a:rPr lang="en-US" dirty="0" smtClean="0"/>
              <a:t>Inputs to ln are always 0 to 1 (</a:t>
            </a:r>
            <a:r>
              <a:rPr lang="en-US" i="1" dirty="0" smtClean="0"/>
              <a:t>a</a:t>
            </a:r>
            <a:r>
              <a:rPr lang="en-US" dirty="0" smtClean="0"/>
              <a:t> &amp;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a)</a:t>
            </a:r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dirty="0" smtClean="0"/>
              <a:t>How is this a cost function?</a:t>
            </a:r>
          </a:p>
          <a:p>
            <a:pPr lvl="2"/>
            <a:r>
              <a:rPr lang="en-US" dirty="0" smtClean="0"/>
              <a:t>When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dirty="0" smtClean="0"/>
              <a:t> are about equal and close to 0</a:t>
            </a:r>
          </a:p>
          <a:p>
            <a:pPr lvl="3"/>
            <a:r>
              <a:rPr lang="en-US" dirty="0" smtClean="0"/>
              <a:t>The first term vanishes as does the second (0 * ln(anything) = 0)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</a:t>
            </a:r>
            <a:r>
              <a:rPr lang="en-US" dirty="0" smtClean="0"/>
              <a:t>1</a:t>
            </a:r>
            <a:endParaRPr lang="en-US" dirty="0"/>
          </a:p>
          <a:p>
            <a:pPr lvl="3"/>
            <a:r>
              <a:rPr lang="en-US" dirty="0"/>
              <a:t>The first term vanishes as does the </a:t>
            </a:r>
            <a:r>
              <a:rPr lang="en-US" dirty="0" smtClean="0"/>
              <a:t>second (anything * ln(1) = 0)</a:t>
            </a:r>
          </a:p>
          <a:p>
            <a:pPr lvl="3"/>
            <a:endParaRPr lang="en-US" dirty="0"/>
          </a:p>
          <a:p>
            <a:pPr lvl="1"/>
            <a:r>
              <a:rPr lang="en-US" dirty="0" smtClean="0"/>
              <a:t>Thus, cross-entropy cost is positive and drives to 0 as the predictions approximate the training observations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Why is this cost function better?</a:t>
            </a:r>
          </a:p>
          <a:p>
            <a:pPr lvl="1"/>
            <a:r>
              <a:rPr lang="en-US" dirty="0" smtClean="0"/>
              <a:t>The partial derivatives of </a:t>
            </a:r>
            <a:r>
              <a:rPr lang="en-US" i="1" dirty="0" smtClean="0"/>
              <a:t>C</a:t>
            </a:r>
            <a:r>
              <a:rPr lang="en-US" dirty="0" smtClean="0"/>
              <a:t> with respect to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contain no reference to the sigmoid function!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9917" y="3393602"/>
            <a:ext cx="369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</a:t>
            </a:r>
            <a:r>
              <a:rPr lang="en-US" dirty="0" smtClean="0"/>
              <a:t>: dependence only on error in output and </a:t>
            </a:r>
            <a:r>
              <a:rPr lang="en-US" smtClean="0"/>
              <a:t>not derivative of sigmoid!</a:t>
            </a:r>
            <a:endParaRPr lang="en-US" i="1"/>
          </a:p>
        </p:txBody>
      </p:sp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 smtClean="0"/>
                  <a:t> is the output for a neuron </a:t>
                </a:r>
                <a:r>
                  <a:rPr lang="en-US" i="1" dirty="0" smtClean="0"/>
                  <a:t>j</a:t>
                </a:r>
                <a:r>
                  <a:rPr lang="en-US" dirty="0" smtClean="0"/>
                  <a:t> in layer </a:t>
                </a:r>
                <a:r>
                  <a:rPr lang="en-US" i="1" dirty="0" smtClean="0"/>
                  <a:t>L</a:t>
                </a:r>
              </a:p>
              <a:p>
                <a:pPr lvl="1"/>
                <a:r>
                  <a:rPr lang="en-US" i="1" dirty="0" smtClean="0"/>
                  <a:t>k</a:t>
                </a:r>
                <a:r>
                  <a:rPr lang="en-US" dirty="0" smtClean="0"/>
                  <a:t> is the set of neurons in layer </a:t>
                </a:r>
                <a:r>
                  <a:rPr lang="en-US" i="1" dirty="0" smtClean="0"/>
                  <a:t>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set of th</a:t>
                </a:r>
                <a:r>
                  <a:rPr lang="en-US" dirty="0" smtClean="0"/>
                  <a:t>e weighted inputs to neuron </a:t>
                </a:r>
                <a:r>
                  <a:rPr lang="en-US" i="1" dirty="0" smtClean="0"/>
                  <a:t>j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 single neuron over 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all others</a:t>
                </a:r>
              </a:p>
              <a:p>
                <a:pPr lvl="1"/>
                <a:r>
                  <a:rPr lang="en-US" dirty="0" smtClean="0"/>
                  <a:t>What should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be equal to?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36675" y="5298141"/>
            <a:ext cx="1328701" cy="130436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6870" y="55348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means that 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output layer produces a probability distribution!</a:t>
                </a:r>
              </a:p>
              <a:p>
                <a:pPr lvl="1"/>
                <a:r>
                  <a:rPr lang="en-US" dirty="0" smtClean="0"/>
                  <a:t>For classification problems this means we have a probability assignment for each class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Softmax</a:t>
                </a:r>
                <a:r>
                  <a:rPr lang="en-US" dirty="0" smtClean="0"/>
                  <a:t> is very useful for the output layer of classification problems (especially multiclass)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3436" y="4787153"/>
            <a:ext cx="145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NEAT!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37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Monitoring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With NN, we still do a test-train split</a:t>
            </a:r>
          </a:p>
          <a:p>
            <a:r>
              <a:rPr lang="en-US" dirty="0" smtClean="0"/>
              <a:t>It is useful to plot the cost function or classification accuracy</a:t>
            </a:r>
          </a:p>
          <a:p>
            <a:pPr lvl="1"/>
            <a:r>
              <a:rPr lang="en-US" dirty="0" smtClean="0"/>
              <a:t>Over training epochs</a:t>
            </a:r>
          </a:p>
          <a:p>
            <a:pPr lvl="1"/>
            <a:r>
              <a:rPr lang="en-US" dirty="0" smtClean="0"/>
              <a:t>For train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624" y="3872753"/>
            <a:ext cx="3889999" cy="273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788" y="4840940"/>
            <a:ext cx="2904565" cy="927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from </a:t>
            </a:r>
            <a:r>
              <a:rPr lang="en-US" dirty="0" err="1" smtClean="0"/>
              <a:t>keras</a:t>
            </a:r>
            <a:r>
              <a:rPr lang="en-US" dirty="0"/>
              <a:t> </a:t>
            </a:r>
            <a:r>
              <a:rPr lang="en-US" dirty="0" smtClean="0"/>
              <a:t>on first 100k records in HCEPDB using only input and output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molecular example, using this molecule:</a:t>
            </a:r>
          </a:p>
          <a:p>
            <a:pPr lvl="1"/>
            <a:r>
              <a:rPr lang="en-US" dirty="0" smtClean="0"/>
              <a:t>Should I have more coffee?</a:t>
            </a:r>
          </a:p>
          <a:p>
            <a:pPr lvl="2"/>
            <a:r>
              <a:rPr lang="en-US" dirty="0" smtClean="0"/>
              <a:t>Output is 0 (no) or 1 (yes)</a:t>
            </a:r>
          </a:p>
          <a:p>
            <a:pPr lvl="2"/>
            <a:r>
              <a:rPr lang="en-US" dirty="0" smtClean="0"/>
              <a:t>Inputs</a:t>
            </a:r>
          </a:p>
          <a:p>
            <a:pPr lvl="3"/>
            <a:r>
              <a:rPr lang="en-US" dirty="0" smtClean="0"/>
              <a:t>Do I currently have a coffee in my hand?</a:t>
            </a:r>
          </a:p>
          <a:p>
            <a:pPr lvl="3"/>
            <a:r>
              <a:rPr lang="en-US" dirty="0" smtClean="0"/>
              <a:t>Has it been two hours since my last coffee?</a:t>
            </a:r>
          </a:p>
          <a:p>
            <a:pPr lvl="3"/>
            <a:r>
              <a:rPr lang="en-US" dirty="0" smtClean="0"/>
              <a:t>Is it too close to sleepy time?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7976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Don’t have coffee now?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dirty="0" smtClean="0"/>
                <a:t>Last coffee &gt; 2 </a:t>
              </a:r>
              <a:r>
                <a:rPr lang="en-US" dirty="0" err="1" smtClean="0"/>
                <a:t>hrs</a:t>
              </a:r>
              <a:r>
                <a:rPr lang="en-US" dirty="0" smtClean="0"/>
                <a:t>?        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2</a:t>
              </a:r>
              <a:endParaRPr lang="en-US" i="1" baseline="-25000" dirty="0"/>
            </a:p>
            <a:p>
              <a:r>
                <a:rPr lang="en-US" dirty="0" smtClean="0"/>
                <a:t>Earlier than 6 pm?            </a:t>
              </a:r>
              <a:r>
                <a:rPr lang="en-US" i="1" dirty="0" smtClean="0"/>
                <a:t> 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  <a:r>
                <a:rPr lang="en-US" dirty="0" smtClean="0"/>
                <a:t> = ?</a:t>
              </a:r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endParaRPr lang="en-US" i="1" baseline="-25000" dirty="0" smtClean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threshold = ?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81082" y="6388688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work the example!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Other than why is that dog tangled in the blinds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94" y="2581834"/>
            <a:ext cx="3921197" cy="33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Overfitting &amp;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lvl="1"/>
            <a:r>
              <a:rPr lang="en-US" dirty="0" smtClean="0"/>
              <a:t>Regularization</a:t>
            </a:r>
          </a:p>
          <a:p>
            <a:pPr lvl="2"/>
            <a:r>
              <a:rPr lang="en-US" dirty="0" smtClean="0"/>
              <a:t>L1</a:t>
            </a:r>
          </a:p>
          <a:p>
            <a:pPr lvl="2"/>
            <a:r>
              <a:rPr lang="en-US" dirty="0" smtClean="0"/>
              <a:t>L2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Early stopping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09" y="2390215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35" y="5056094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r>
              <a:rPr lang="en-US" dirty="0" smtClean="0"/>
              <a:t> too!</a:t>
            </a:r>
          </a:p>
          <a:p>
            <a:pPr lvl="1"/>
            <a:r>
              <a:rPr lang="en-US" dirty="0" smtClean="0"/>
              <a:t>This shouldn’t be a surprise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do to combat overfitting?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also shouldn’t be a surprise!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46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Ridge,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4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4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LASSO,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1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1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vs L1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Both reduce model complexity by shrinking </a:t>
            </a:r>
            <a:r>
              <a:rPr lang="en-US" i="1" dirty="0" smtClean="0"/>
              <a:t>w</a:t>
            </a:r>
            <a:endParaRPr lang="en-US" dirty="0" smtClean="0"/>
          </a:p>
          <a:p>
            <a:pPr lvl="1"/>
            <a:r>
              <a:rPr lang="en-US" dirty="0" smtClean="0"/>
              <a:t>L1: </a:t>
            </a:r>
            <a:r>
              <a:rPr lang="en-US" i="1" dirty="0" smtClean="0"/>
              <a:t>w</a:t>
            </a:r>
            <a:r>
              <a:rPr lang="en-US" dirty="0" smtClean="0"/>
              <a:t> shrink by a constant amoun</a:t>
            </a:r>
            <a:r>
              <a:rPr lang="en-US" dirty="0" smtClean="0"/>
              <a:t>t towards 0</a:t>
            </a:r>
          </a:p>
          <a:p>
            <a:pPr lvl="1"/>
            <a:r>
              <a:rPr lang="en-US" dirty="0" smtClean="0"/>
              <a:t>L2: </a:t>
            </a:r>
            <a:r>
              <a:rPr lang="en-US" i="1" dirty="0" smtClean="0"/>
              <a:t>w</a:t>
            </a:r>
            <a:r>
              <a:rPr lang="en-US" dirty="0" smtClean="0"/>
              <a:t> shrink to 0 by an amount proportional to </a:t>
            </a:r>
            <a:r>
              <a:rPr lang="en-US" i="1" dirty="0" smtClean="0"/>
              <a:t>w</a:t>
            </a:r>
          </a:p>
          <a:p>
            <a:pPr lvl="1"/>
            <a:r>
              <a:rPr lang="en-US" dirty="0" smtClean="0"/>
              <a:t>Thus</a:t>
            </a:r>
          </a:p>
          <a:p>
            <a:pPr lvl="2"/>
            <a:r>
              <a:rPr lang="en-US" dirty="0" smtClean="0"/>
              <a:t>When |</a:t>
            </a:r>
            <a:r>
              <a:rPr lang="en-US" i="1" dirty="0" smtClean="0"/>
              <a:t>w</a:t>
            </a:r>
            <a:r>
              <a:rPr lang="en-US" dirty="0" smtClean="0"/>
              <a:t>| is small, L1 shrinkage &gt;&gt; L2 shrinkage</a:t>
            </a:r>
          </a:p>
          <a:p>
            <a:pPr lvl="2"/>
            <a:r>
              <a:rPr lang="en-US" dirty="0" smtClean="0"/>
              <a:t>When |w| is large, L2 shrinkage &gt;&gt; L1 shrinkage</a:t>
            </a:r>
          </a:p>
          <a:p>
            <a:pPr lvl="1"/>
            <a:r>
              <a:rPr lang="en-US" dirty="0" smtClean="0"/>
              <a:t>Therefore</a:t>
            </a:r>
          </a:p>
          <a:p>
            <a:pPr lvl="2"/>
            <a:r>
              <a:rPr lang="en-US" dirty="0" smtClean="0"/>
              <a:t>L1 tends to concentrate weights in a small number of connections and others are driven to 0</a:t>
            </a:r>
          </a:p>
          <a:p>
            <a:pPr lvl="2"/>
            <a:r>
              <a:rPr lang="en-US" dirty="0" smtClean="0"/>
              <a:t>L2 tends to shrink all weights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267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Dropout is different from other regularization methods we have already encountered</a:t>
            </a:r>
          </a:p>
          <a:p>
            <a:pPr lvl="1"/>
            <a:r>
              <a:rPr lang="en-US" dirty="0" smtClean="0"/>
              <a:t>L1 and L2 regularization alter the cost function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Dropout alters the network structure itself</a:t>
            </a:r>
            <a:endParaRPr lang="en-US" dirty="0" smtClean="0"/>
          </a:p>
          <a:p>
            <a:pPr lvl="2"/>
            <a:r>
              <a:rPr lang="en-US" dirty="0" smtClean="0"/>
              <a:t>At each epoch, a layer with dropout enabled will ‘dropout’ some percentage of nodes from the optimization step</a:t>
            </a:r>
          </a:p>
          <a:p>
            <a:pPr lvl="2"/>
            <a:r>
              <a:rPr lang="en-US" dirty="0" smtClean="0"/>
              <a:t>That is, pretend those nodes and weights don’t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91" y="2530600"/>
            <a:ext cx="2012423" cy="2045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At each epoch, ‘dropout’ some percentage of nodes from the optimization step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1597" y="5950279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Neural network model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14" y="2530600"/>
            <a:ext cx="2016326" cy="2049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85" y="4895400"/>
            <a:ext cx="1723834" cy="1810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8770" y="4434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Epoch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24439" y="43870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2480" y="65231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7995" y="5211615"/>
            <a:ext cx="2709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Dotted nodes are dropped out and their connections are ignored during forward </a:t>
            </a:r>
            <a:r>
              <a:rPr lang="en-US" smtClean="0"/>
              <a:t>and backpropagation.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60" y="3149290"/>
            <a:ext cx="279940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8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does dropout reduce overfitting?</a:t>
            </a:r>
          </a:p>
          <a:p>
            <a:pPr lvl="1"/>
            <a:r>
              <a:rPr lang="en-US" dirty="0" smtClean="0"/>
              <a:t>For any given dropout set, we are effectively fitting a different model</a:t>
            </a:r>
          </a:p>
          <a:p>
            <a:pPr lvl="1"/>
            <a:r>
              <a:rPr lang="en-US" dirty="0" smtClean="0"/>
              <a:t>Effectively, we are fitting an ensemble of coexisting neural network models simultaneously</a:t>
            </a:r>
          </a:p>
          <a:p>
            <a:pPr lvl="1"/>
            <a:r>
              <a:rPr lang="en-US" dirty="0" smtClean="0"/>
              <a:t>Overfitting errors of any given node set will average out over the entire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36" y="5011134"/>
            <a:ext cx="179961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182" y="5011134"/>
            <a:ext cx="179961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28" y="5011134"/>
            <a:ext cx="1741251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0" y="5011134"/>
            <a:ext cx="1799617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36080" b="31372"/>
          <a:stretch/>
        </p:blipFill>
        <p:spPr>
          <a:xfrm>
            <a:off x="1754996" y="2501152"/>
            <a:ext cx="5584371" cy="22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Consider the following train / validation error vs. training epoch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At some point, we begin to </a:t>
            </a:r>
            <a:r>
              <a:rPr lang="en-US" dirty="0" err="1" smtClean="0"/>
              <a:t>overfit</a:t>
            </a:r>
            <a:r>
              <a:rPr lang="en-US" dirty="0" smtClean="0"/>
              <a:t> to training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for each perceptron there is still only one output, but it is fed into multiple other </a:t>
            </a:r>
            <a:r>
              <a:rPr lang="en-US" dirty="0" err="1" smtClean="0"/>
              <a:t>perceptrons</a:t>
            </a:r>
            <a:r>
              <a:rPr lang="en-US" dirty="0" smtClean="0"/>
              <a:t> in the next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At some point, we begin to </a:t>
            </a:r>
            <a:r>
              <a:rPr lang="en-US" dirty="0" err="1"/>
              <a:t>overfit</a:t>
            </a:r>
            <a:r>
              <a:rPr lang="en-US" dirty="0"/>
              <a:t> to training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When the validation error starts to go up, stop!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06" y="2783541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34" y="2551567"/>
            <a:ext cx="6438082" cy="3566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435" y="1631180"/>
            <a:ext cx="2111189" cy="1082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Rarely do curves look that good (another mythical elbow!)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do you stop here? 50? 205? 295?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76918" y="3841730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41587" y="4182942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26122" y="41250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0801" y="3921425"/>
            <a:ext cx="198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Why is this jagged?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 practice there are lots of ways to do early stopping</a:t>
            </a:r>
          </a:p>
          <a:p>
            <a:pPr lvl="1"/>
            <a:r>
              <a:rPr lang="en-US" dirty="0" smtClean="0"/>
              <a:t>Known as the s</a:t>
            </a:r>
            <a:r>
              <a:rPr lang="en-US" i="1" dirty="0" smtClean="0"/>
              <a:t>topping criterion</a:t>
            </a:r>
          </a:p>
          <a:p>
            <a:pPr lvl="1"/>
            <a:r>
              <a:rPr lang="en-US" dirty="0" smtClean="0"/>
              <a:t>Some definitions</a:t>
            </a:r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Let’s define a quantity known as </a:t>
            </a:r>
            <a:r>
              <a:rPr lang="en-US" i="1" dirty="0" smtClean="0"/>
              <a:t>generalization loss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is the value of loss / cost / error function at epoch </a:t>
                </a:r>
                <a:r>
                  <a:rPr lang="en-US" b="0" i="1" dirty="0" smtClean="0"/>
                  <a:t>t</a:t>
                </a:r>
                <a:r>
                  <a:rPr lang="en-US" b="0" dirty="0" smtClean="0"/>
                  <a:t> for the trainin</a:t>
                </a:r>
                <a:r>
                  <a:rPr lang="en-US" dirty="0" smtClean="0"/>
                  <a:t>g data</a:t>
                </a:r>
                <a:endParaRPr lang="en-US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73" t="-28261" r="-10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validation data</a:t>
                </a:r>
                <a:endParaRPr lang="en-US" dirty="0"/>
              </a:p>
              <a:p>
                <a:endParaRPr lang="en-US" b="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047" t="-14286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test data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7" t="-28889" r="-201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b="0" i="1" smtClean="0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is the lowest validation set loss obtained up to epoch </a:t>
                </a:r>
                <a:r>
                  <a:rPr lang="en-US" i="1" dirty="0" smtClean="0"/>
                  <a:t>t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994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00599" y="6091518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some features of </a:t>
            </a:r>
            <a:r>
              <a:rPr lang="en-US" i="1" dirty="0" smtClean="0"/>
              <a:t>GL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Generalization loss thresholding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 stops after the first epoch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𝐺𝐿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959" y="2914638"/>
            <a:ext cx="6438082" cy="356684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590365" y="40972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929" y="3778623"/>
            <a:ext cx="244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is still training rapidly and is not yet </a:t>
            </a:r>
            <a:r>
              <a:rPr lang="en-US" smtClean="0"/>
              <a:t>over fitting!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1363" y="6373905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4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avoid stopping if the system is still ‘equilibrating’?</a:t>
            </a:r>
          </a:p>
          <a:p>
            <a:pPr lvl="1"/>
            <a:r>
              <a:rPr lang="en-US" dirty="0" smtClean="0"/>
              <a:t>Define a windowed training ‘progress’ function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k</a:t>
            </a:r>
            <a:r>
              <a:rPr lang="en-US" dirty="0" smtClean="0"/>
              <a:t> is a window size where </a:t>
            </a:r>
            <a:r>
              <a:rPr lang="en-US" i="1" dirty="0" smtClean="0"/>
              <a:t>n</a:t>
            </a:r>
            <a:r>
              <a:rPr lang="en-US" dirty="0" smtClean="0"/>
              <a:t> is divisible by </a:t>
            </a:r>
            <a:r>
              <a:rPr lang="en-US" i="1" dirty="0" smtClean="0"/>
              <a:t>k</a:t>
            </a:r>
            <a:endParaRPr lang="en-US" dirty="0"/>
          </a:p>
          <a:p>
            <a:pPr lvl="1"/>
            <a:r>
              <a:rPr lang="en-US" dirty="0" smtClean="0"/>
              <a:t>How much bigger was the average training error over the minimum training error for a window of size </a:t>
            </a:r>
            <a:r>
              <a:rPr lang="en-US" i="1" dirty="0" smtClean="0"/>
              <a:t>k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pPr lvl="1"/>
                <a:r>
                  <a:rPr lang="en-US" dirty="0" smtClean="0"/>
                  <a:t>Define a windowed training ‘progress’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/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when training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Occurring rapidly?</a:t>
                </a:r>
              </a:p>
              <a:p>
                <a:pPr lvl="2"/>
                <a:r>
                  <a:rPr lang="en-US" dirty="0" smtClean="0"/>
                  <a:t>Moving slowly (plateaued)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68736" y="5795682"/>
            <a:ext cx="720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Take two minutes and discuss this at your table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56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stops after window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𝐺𝐿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How do you choose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?  5 or 50 or 500?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But wait, there’s more!</a:t>
                </a:r>
              </a:p>
              <a:p>
                <a:pPr lvl="1"/>
                <a:r>
                  <a:rPr lang="en-US" dirty="0" smtClean="0"/>
                  <a:t>At least several other early stopping methods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One of the simplest is</a:t>
                </a:r>
              </a:p>
              <a:p>
                <a:pPr lvl="1"/>
                <a:r>
                  <a:rPr lang="en-US" dirty="0" smtClean="0"/>
                  <a:t>Fit using a large number of epochs (</a:t>
                </a:r>
                <a:r>
                  <a:rPr lang="en-US" i="1" dirty="0" smtClean="0"/>
                  <a:t>t)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Plot the validation and training loss / error / cost</a:t>
                </a:r>
              </a:p>
              <a:p>
                <a:pPr lvl="1"/>
                <a:r>
                  <a:rPr lang="en-US" dirty="0" smtClean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aseline="-25000" dirty="0" smtClean="0"/>
              </a:p>
              <a:p>
                <a:pPr lvl="1"/>
                <a:r>
                  <a:rPr lang="en-US" dirty="0" smtClean="0"/>
                  <a:t>Refit with max epochs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104965" y="5701553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Gotta</a:t>
            </a:r>
            <a:r>
              <a:rPr lang="en-US" sz="2400" dirty="0" smtClean="0"/>
              <a:t> love simple!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8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overfitting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Dropout final thoughts</a:t>
            </a:r>
          </a:p>
          <a:p>
            <a:pPr lvl="1"/>
            <a:r>
              <a:rPr lang="en-US" dirty="0" smtClean="0"/>
              <a:t>It reduces ‘complex co-adaptations’ of neurons and forces them to rely on more robust features</a:t>
            </a:r>
            <a:r>
              <a:rPr lang="en-US" baseline="30000" dirty="0" smtClean="0"/>
              <a:t>1</a:t>
            </a:r>
          </a:p>
          <a:p>
            <a:pPr lvl="1"/>
            <a:r>
              <a:rPr lang="en-US" dirty="0" smtClean="0"/>
              <a:t>Results in a less ‘complex’ network</a:t>
            </a:r>
          </a:p>
          <a:p>
            <a:r>
              <a:rPr lang="en-US" dirty="0" smtClean="0"/>
              <a:t>The general idea is to simplify the model by</a:t>
            </a:r>
          </a:p>
          <a:p>
            <a:pPr lvl="1"/>
            <a:r>
              <a:rPr lang="en-US" dirty="0" smtClean="0"/>
              <a:t>Driving weights to 0</a:t>
            </a:r>
          </a:p>
          <a:p>
            <a:pPr lvl="1"/>
            <a:r>
              <a:rPr lang="en-US" dirty="0" smtClean="0"/>
              <a:t>Reducing over complex co-adaptations</a:t>
            </a:r>
          </a:p>
          <a:p>
            <a:pPr lvl="1"/>
            <a:r>
              <a:rPr lang="en-US" dirty="0" smtClean="0"/>
              <a:t>Using ’smeared ensembles’</a:t>
            </a:r>
          </a:p>
          <a:p>
            <a:pPr lvl="1"/>
            <a:r>
              <a:rPr lang="en-US" dirty="0" smtClean="0"/>
              <a:t>Stopping training before overfitting begins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76" y="6586018"/>
            <a:ext cx="26228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 </a:t>
            </a:r>
            <a:r>
              <a:rPr lang="en-US" sz="1050" dirty="0" err="1" smtClean="0"/>
              <a:t>Krizhevsky</a:t>
            </a:r>
            <a:r>
              <a:rPr lang="en-US" sz="1050" dirty="0"/>
              <a:t>, </a:t>
            </a:r>
            <a:r>
              <a:rPr lang="en-US" sz="1050" dirty="0" err="1" smtClean="0"/>
              <a:t>Sutskever</a:t>
            </a:r>
            <a:r>
              <a:rPr lang="en-US" sz="1050" dirty="0"/>
              <a:t>, </a:t>
            </a:r>
            <a:r>
              <a:rPr lang="en-US" sz="1050" dirty="0" smtClean="0"/>
              <a:t>Hinton </a:t>
            </a:r>
            <a:r>
              <a:rPr lang="en-US" sz="1050" dirty="0"/>
              <a:t>(2012</a:t>
            </a:r>
            <a:r>
              <a:rPr lang="en-US" sz="1050" dirty="0" smtClean="0"/>
              <a:t>)  NIPS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71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 smtClean="0"/>
              <a:t>Layer 2 makes abstract and complex decisions based on the layer 1’s results.</a:t>
            </a:r>
          </a:p>
          <a:p>
            <a:endParaRPr lang="en-US" dirty="0" smtClean="0"/>
          </a:p>
          <a:p>
            <a:r>
              <a:rPr lang="en-US" dirty="0" smtClean="0"/>
              <a:t>Can layer 2 access the raw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time!  WEEEE!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551329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Grab the Python notebook from the syllabus</a:t>
            </a:r>
          </a:p>
          <a:p>
            <a:pPr lvl="1"/>
            <a:r>
              <a:rPr lang="en-US" dirty="0" smtClean="0"/>
              <a:t>Be sure to have done the setup procedure in slack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`</a:t>
            </a:r>
            <a:r>
              <a:rPr lang="en-US" dirty="0" err="1" smtClean="0"/>
              <a:t>jupyter</a:t>
            </a:r>
            <a:r>
              <a:rPr lang="en-US" dirty="0" smtClean="0"/>
              <a:t> notebook` in your virtual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39" y="3178224"/>
            <a:ext cx="2874377" cy="3232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1992" y="3671047"/>
            <a:ext cx="39437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create -n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source activate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-c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-forge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ipython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jupyter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pandas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scipy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seaborn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scikit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-learn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dot product of two vectors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context of a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the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rewrite the perception equation in terms of </a:t>
            </a:r>
            <a:r>
              <a:rPr lang="en-US" i="1" dirty="0" smtClean="0"/>
              <a:t>bias</a:t>
            </a:r>
          </a:p>
          <a:p>
            <a:endParaRPr lang="en-US" i="1" dirty="0"/>
          </a:p>
          <a:p>
            <a:pPr lvl="1"/>
            <a:r>
              <a:rPr lang="en-US" dirty="0" smtClean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 smtClean="0"/>
                  <a:t> means equal by definition)</a:t>
                </a:r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blipFill rotWithShape="0">
                <a:blip r:embed="rId6"/>
                <a:stretch>
                  <a:fillRect l="-218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In literature, input are treated as a layer itself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95000"/>
              <a:lumOff val="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20602</TotalTime>
  <Words>4234</Words>
  <Application>Microsoft Macintosh PowerPoint</Application>
  <PresentationFormat>On-screen Show (4:3)</PresentationFormat>
  <Paragraphs>647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Cambria Math</vt:lpstr>
      <vt:lpstr>Courier New</vt:lpstr>
      <vt:lpstr>Mangal</vt:lpstr>
      <vt:lpstr>Arial</vt:lpstr>
      <vt:lpstr>Office Theme</vt:lpstr>
      <vt:lpstr>Neural Networks</vt:lpstr>
      <vt:lpstr>Review and future</vt:lpstr>
      <vt:lpstr>Perceptrons</vt:lpstr>
      <vt:lpstr>Perceptrons</vt:lpstr>
      <vt:lpstr>Multilayer Perceptron</vt:lpstr>
      <vt:lpstr>Multilayer Perceptron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Neural network structure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Limitations of sigmoids</vt:lpstr>
      <vt:lpstr>Limitations of sigmoids</vt:lpstr>
      <vt:lpstr>Activation alternatives</vt:lpstr>
      <vt:lpstr>Activation alternatives</vt:lpstr>
      <vt:lpstr>Limitations of sigmoids</vt:lpstr>
      <vt:lpstr>A better cost function</vt:lpstr>
      <vt:lpstr>A better cost function</vt:lpstr>
      <vt:lpstr>A better cost function</vt:lpstr>
      <vt:lpstr>Another output function</vt:lpstr>
      <vt:lpstr>Another output function</vt:lpstr>
      <vt:lpstr>Monitoring training</vt:lpstr>
      <vt:lpstr>Questions?</vt:lpstr>
      <vt:lpstr>Overfitting &amp; neural networks</vt:lpstr>
      <vt:lpstr>Regularization</vt:lpstr>
      <vt:lpstr>L2 Regularization</vt:lpstr>
      <vt:lpstr>L1 Regularization</vt:lpstr>
      <vt:lpstr>L2 vs L1 regularization</vt:lpstr>
      <vt:lpstr>Dropout</vt:lpstr>
      <vt:lpstr>Dropout</vt:lpstr>
      <vt:lpstr>Dropout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Avoiding overfitting</vt:lpstr>
      <vt:lpstr>Questions?</vt:lpstr>
      <vt:lpstr>Python time!  WEEEE!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Beck</cp:lastModifiedBy>
  <cp:revision>773</cp:revision>
  <cp:lastPrinted>2018-01-04T18:38:40Z</cp:lastPrinted>
  <dcterms:created xsi:type="dcterms:W3CDTF">2015-01-21T04:58:27Z</dcterms:created>
  <dcterms:modified xsi:type="dcterms:W3CDTF">2018-03-06T19:17:00Z</dcterms:modified>
</cp:coreProperties>
</file>